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ED9AC-A617-4133-B016-009EBA8D4A4F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39A29-9D35-48DD-901A-43DD946FA4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81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/>
              <a:t>(positive Fehlerkultur; angemessene Ahndung/ Konsequenzen)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B9E4B1-5890-4800-AD4B-F2D81EB27E69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9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24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86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908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18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34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9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21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15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03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96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3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05390-EA7E-4C29-888A-4934F4B98BF4}" type="datetimeFigureOut">
              <a:rPr lang="de-DE" smtClean="0"/>
              <a:t>28.01.2019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547B9-5F8B-4C95-B5BD-113EF1A84E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21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Führungs</a:t>
            </a:r>
            <a:r>
              <a:rPr lang="de-DE" dirty="0" smtClean="0">
                <a:solidFill>
                  <a:srgbClr val="00B0F0"/>
                </a:solidFill>
              </a:rPr>
              <a:t>-AKV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253288" y="2082457"/>
            <a:ext cx="2384071" cy="3206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100" dirty="0">
                <a:solidFill>
                  <a:srgbClr val="00B0F0"/>
                </a:solidFill>
              </a:rPr>
              <a:t>V</a:t>
            </a:r>
            <a:r>
              <a:rPr lang="de-DE" sz="2100" dirty="0"/>
              <a:t>erantwortung</a:t>
            </a:r>
            <a:r>
              <a:rPr lang="de-DE" sz="2000" dirty="0"/>
              <a:t>: z.B.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13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1300" dirty="0" smtClean="0"/>
              <a:t>Klärung </a:t>
            </a:r>
            <a:r>
              <a:rPr lang="de-DE" sz="1300" dirty="0"/>
              <a:t>von Zweifeln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300" dirty="0"/>
              <a:t>Qualifizierung, Vertrauen und Kontrolle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300" dirty="0"/>
              <a:t>Regelmäßige und ad hoc Berichterstattung über Compliance-Belange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300" dirty="0"/>
              <a:t>Eine gesunde Fehlerkultur implementieren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1300" dirty="0"/>
              <a:t>Angemessene Konsequenzen für </a:t>
            </a:r>
            <a:r>
              <a:rPr lang="de-DE" sz="1300" dirty="0" err="1"/>
              <a:t>Incompliance</a:t>
            </a:r>
            <a:r>
              <a:rPr lang="de-DE" sz="1300" dirty="0"/>
              <a:t> verhängen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681538" y="5624514"/>
            <a:ext cx="2571750" cy="273844"/>
          </a:xfrm>
        </p:spPr>
        <p:txBody>
          <a:bodyPr/>
          <a:lstStyle/>
          <a:p>
            <a:endParaRPr lang="de-DE" dirty="0" smtClean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2387003" y="2156745"/>
            <a:ext cx="2294535" cy="3057066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450"/>
              </a:spcAft>
              <a:buNone/>
            </a:pPr>
            <a:r>
              <a:rPr lang="de-DE" sz="2100" dirty="0">
                <a:solidFill>
                  <a:srgbClr val="00B0F0"/>
                </a:solidFill>
              </a:rPr>
              <a:t>A</a:t>
            </a:r>
            <a:r>
              <a:rPr lang="de-DE" sz="2100" dirty="0"/>
              <a:t>ufgabe: z.B.</a:t>
            </a:r>
          </a:p>
          <a:p>
            <a:endParaRPr lang="de-DE" sz="1350" dirty="0" smtClean="0"/>
          </a:p>
          <a:p>
            <a:r>
              <a:rPr lang="de-DE" sz="1200" dirty="0"/>
              <a:t>„</a:t>
            </a:r>
            <a:r>
              <a:rPr lang="de-DE" sz="1200" b="1" dirty="0">
                <a:solidFill>
                  <a:srgbClr val="4D4D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de-DE" sz="1200" b="1" dirty="0">
                <a:solidFill>
                  <a:srgbClr val="FF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DE" sz="1200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sz="12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DE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?!</a:t>
            </a:r>
            <a:r>
              <a:rPr lang="de-DE" sz="1300" dirty="0" smtClean="0"/>
              <a:t>“-</a:t>
            </a:r>
            <a:r>
              <a:rPr lang="de-DE" sz="1300" dirty="0"/>
              <a:t>Test anwenden</a:t>
            </a:r>
          </a:p>
          <a:p>
            <a:r>
              <a:rPr lang="de-DE" sz="1300" dirty="0"/>
              <a:t>MA-Coach sein und delegieren</a:t>
            </a:r>
          </a:p>
          <a:p>
            <a:r>
              <a:rPr lang="de-DE" sz="1300" dirty="0"/>
              <a:t>„Rückgrat-Kultur“-fördern und einfordern</a:t>
            </a:r>
          </a:p>
          <a:p>
            <a:r>
              <a:rPr lang="de-DE" sz="1300" dirty="0"/>
              <a:t>Buchstabe und Geist des COC leben</a:t>
            </a:r>
          </a:p>
          <a:p>
            <a:r>
              <a:rPr lang="de-DE" sz="1300" dirty="0"/>
              <a:t>Tue was Du sagst</a:t>
            </a:r>
          </a:p>
          <a:p>
            <a:r>
              <a:rPr lang="de-DE" sz="1300" dirty="0"/>
              <a:t>Blicke über den Tellerrand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4948463" y="2140865"/>
            <a:ext cx="1928234" cy="3263264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700" dirty="0">
                <a:solidFill>
                  <a:srgbClr val="00B0F0"/>
                </a:solidFill>
              </a:rPr>
              <a:t>K</a:t>
            </a:r>
            <a:r>
              <a:rPr lang="de-DE" sz="2700" dirty="0"/>
              <a:t>ompetenz: z.B.</a:t>
            </a:r>
          </a:p>
          <a:p>
            <a:endParaRPr lang="de-DE" sz="2700" dirty="0"/>
          </a:p>
          <a:p>
            <a:r>
              <a:rPr lang="de-DE" sz="1700" dirty="0"/>
              <a:t>Beratung in Anspruch nehmen</a:t>
            </a:r>
          </a:p>
          <a:p>
            <a:r>
              <a:rPr lang="de-DE" sz="1700" dirty="0"/>
              <a:t>Integre Haltung fördern, einfordern und würdigen </a:t>
            </a:r>
          </a:p>
          <a:p>
            <a:r>
              <a:rPr lang="de-DE" sz="1700" dirty="0"/>
              <a:t>Durchsetzung von Regelungen einfordern </a:t>
            </a:r>
          </a:p>
          <a:p>
            <a:r>
              <a:rPr lang="de-DE" sz="1700" dirty="0"/>
              <a:t>„Keine Regel der Regel willen“</a:t>
            </a:r>
          </a:p>
          <a:p>
            <a:r>
              <a:rPr lang="de-DE" sz="1700" dirty="0"/>
              <a:t>Reduzierung von Komplexität einfordern</a:t>
            </a:r>
          </a:p>
          <a:p>
            <a:r>
              <a:rPr lang="de-DE" sz="1700" dirty="0"/>
              <a:t>Compliance </a:t>
            </a:r>
            <a:r>
              <a:rPr lang="de-DE" sz="1700" dirty="0" err="1"/>
              <a:t>training</a:t>
            </a:r>
            <a:r>
              <a:rPr lang="de-DE" sz="1700" dirty="0"/>
              <a:t> einfordern</a:t>
            </a:r>
          </a:p>
          <a:p>
            <a:pPr marL="0" indent="0">
              <a:buNone/>
            </a:pPr>
            <a:endParaRPr lang="de-DE" sz="1500" dirty="0"/>
          </a:p>
          <a:p>
            <a:endParaRPr lang="de-DE" sz="1500" dirty="0"/>
          </a:p>
          <a:p>
            <a:endParaRPr lang="de-DE" sz="2100" dirty="0">
              <a:solidFill>
                <a:srgbClr val="92D050"/>
              </a:solidFill>
            </a:endParaRPr>
          </a:p>
          <a:p>
            <a:endParaRPr lang="de-DE" sz="2100" dirty="0">
              <a:solidFill>
                <a:srgbClr val="92D050"/>
              </a:solidFill>
            </a:endParaRPr>
          </a:p>
          <a:p>
            <a:endParaRPr lang="de-DE" sz="2100" dirty="0"/>
          </a:p>
          <a:p>
            <a:pPr marL="0" indent="0">
              <a:buNone/>
            </a:pPr>
            <a:endParaRPr lang="de-DE" sz="2100" dirty="0"/>
          </a:p>
        </p:txBody>
      </p:sp>
      <p:sp>
        <p:nvSpPr>
          <p:cNvPr id="5" name="Textfeld 4"/>
          <p:cNvSpPr txBox="1"/>
          <p:nvPr/>
        </p:nvSpPr>
        <p:spPr>
          <a:xfrm>
            <a:off x="4920712" y="2435652"/>
            <a:ext cx="195598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(</a:t>
            </a:r>
            <a:r>
              <a:rPr lang="de-DE" sz="900" dirty="0"/>
              <a:t>Befugnisse, Rechte, Entscheidungen</a:t>
            </a:r>
            <a:r>
              <a:rPr lang="de-DE" sz="1050" dirty="0"/>
              <a:t>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598871" y="2434417"/>
            <a:ext cx="13516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/>
              <a:t>(Rechenschaftspflichten</a:t>
            </a:r>
            <a:r>
              <a:rPr lang="de-DE" sz="1050" dirty="0"/>
              <a:t>)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>
          <a:xfrm>
            <a:off x="3917303" y="6200045"/>
            <a:ext cx="4357394" cy="483961"/>
          </a:xfrm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295908" y="5679869"/>
            <a:ext cx="4890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*</a:t>
            </a:r>
            <a:r>
              <a:rPr lang="de-DE" b="1" dirty="0">
                <a:solidFill>
                  <a:srgbClr val="4D4D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b="1" dirty="0" smtClean="0">
                <a:solidFill>
                  <a:srgbClr val="4D4D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de-DE" b="1" dirty="0" smtClean="0">
                <a:solidFill>
                  <a:srgbClr val="FF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DE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DE" b="1" dirty="0" smtClean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DE" dirty="0" smtClean="0"/>
              <a:t>= </a:t>
            </a:r>
            <a:r>
              <a:rPr lang="de-DE" b="1" dirty="0">
                <a:solidFill>
                  <a:srgbClr val="4D4D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de-DE" dirty="0">
                <a:solidFill>
                  <a:srgbClr val="4D4D4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resse</a:t>
            </a:r>
            <a:r>
              <a:rPr lang="de-DE" dirty="0"/>
              <a:t>, </a:t>
            </a:r>
            <a:r>
              <a:rPr lang="de-DE" b="1" dirty="0">
                <a:solidFill>
                  <a:srgbClr val="FF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DE" dirty="0">
                <a:solidFill>
                  <a:srgbClr val="FF99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eadership</a:t>
            </a:r>
            <a:r>
              <a:rPr lang="de-DE" dirty="0"/>
              <a:t>, </a:t>
            </a:r>
            <a:r>
              <a:rPr lang="de-DE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de-D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</a:t>
            </a:r>
            <a:r>
              <a:rPr lang="de-DE" dirty="0"/>
              <a:t>, </a:t>
            </a:r>
            <a:r>
              <a:rPr lang="de-DE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de-DE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</a:t>
            </a:r>
            <a:r>
              <a:rPr lang="de-DE" dirty="0"/>
              <a:t>, </a:t>
            </a:r>
            <a:r>
              <a:rPr lang="de-DE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DE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auch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9957283" y="5804587"/>
            <a:ext cx="1322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© Georg Gößwein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0929024" y="196909"/>
            <a:ext cx="99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4800" dirty="0">
                <a:solidFill>
                  <a:srgbClr val="00B0F0"/>
                </a:solidFill>
                <a:latin typeface="Cambria" panose="02040503050406030204" pitchFamily="18" charset="0"/>
                <a:ea typeface="SimSun" panose="02010600030101010101" pitchFamily="2" charset="-122"/>
                <a:cs typeface="Cambria" panose="02040503050406030204" pitchFamily="18" charset="0"/>
              </a:rPr>
              <a:t>GG</a:t>
            </a:r>
            <a:endParaRPr lang="de-DE" sz="4800" dirty="0">
              <a:solidFill>
                <a:srgbClr val="000000"/>
              </a:solidFill>
              <a:latin typeface="Cambria" panose="02040503050406030204" pitchFamily="18" charset="0"/>
              <a:ea typeface="SimSun" panose="02010600030101010101" pitchFamily="2" charset="-122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1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Breitbild</PresentationFormat>
  <Paragraphs>35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SimSun</vt:lpstr>
      <vt:lpstr>Arial</vt:lpstr>
      <vt:lpstr>Calibri</vt:lpstr>
      <vt:lpstr>Calibri Light</vt:lpstr>
      <vt:lpstr>Cambria</vt:lpstr>
      <vt:lpstr>Times New Roman</vt:lpstr>
      <vt:lpstr>Office Theme</vt:lpstr>
      <vt:lpstr>Führungs-AKV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Führungs-AKV</dc:title>
  <dc:creator>Georg Gößwein</dc:creator>
  <cp:lastModifiedBy>Georg Gößwein</cp:lastModifiedBy>
  <cp:revision>6</cp:revision>
  <dcterms:created xsi:type="dcterms:W3CDTF">2018-11-22T14:24:41Z</dcterms:created>
  <dcterms:modified xsi:type="dcterms:W3CDTF">2019-01-28T12:12:23Z</dcterms:modified>
</cp:coreProperties>
</file>